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60" r:id="rId13"/>
    <p:sldId id="261" r:id="rId14"/>
    <p:sldId id="262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2" autoAdjust="0"/>
    <p:restoredTop sz="94610"/>
  </p:normalViewPr>
  <p:slideViewPr>
    <p:cSldViewPr snapToGrid="0" snapToObjects="1">
      <p:cViewPr>
        <p:scale>
          <a:sx n="50" d="100"/>
          <a:sy n="50" d="100"/>
        </p:scale>
        <p:origin x="1176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3834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Text 1"/>
          <p:cNvSpPr/>
          <p:nvPr/>
        </p:nvSpPr>
        <p:spPr>
          <a:xfrm>
            <a:off x="840819" y="782002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Revolutionizing Vehicle Registration: The Blockchain Solution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188559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Eudoxus Sans" pitchFamily="34" charset="-122"/>
                <a:cs typeface="Times New Roman" panose="02020603050405020304" pitchFamily="18" charset="0"/>
              </a:rPr>
              <a:t>A blockchain solution for the registration of motor vehicles in RTO provides an immutable, transparent, and efficient process that mitigates challenges in the traditional vehicle registration system.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1005461" y="6504681"/>
            <a:ext cx="208977" cy="202853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299686" y="6353324"/>
            <a:ext cx="25298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By - Anshdeep Rawat</a:t>
            </a:r>
          </a:p>
          <a:p>
            <a:pPr marL="0" indent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Course – BTech. CSE</a:t>
            </a:r>
          </a:p>
          <a:p>
            <a:pPr marL="0" indent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Section – G1</a:t>
            </a:r>
          </a:p>
          <a:p>
            <a:pPr marL="0" indent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Roll no – 10 </a:t>
            </a:r>
            <a:endParaRPr lang="en-US" sz="2187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AED1D5C-8533-D9B8-497C-0AA2193527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208" t="5668" r="29224" b="3849"/>
          <a:stretch/>
        </p:blipFill>
        <p:spPr>
          <a:xfrm>
            <a:off x="9159239" y="-9113"/>
            <a:ext cx="5423237" cy="8247825"/>
          </a:xfrm>
          <a:prstGeom prst="rect">
            <a:avLst/>
          </a:prstGeom>
        </p:spPr>
      </p:pic>
      <p:sp>
        <p:nvSpPr>
          <p:cNvPr id="18" name="Shape 3">
            <a:extLst>
              <a:ext uri="{FF2B5EF4-FFF2-40B4-BE49-F238E27FC236}">
                <a16:creationId xmlns:a16="http://schemas.microsoft.com/office/drawing/2014/main" id="{7B4023E8-8361-7EB7-C6EF-9BF1CB43FCCB}"/>
              </a:ext>
            </a:extLst>
          </p:cNvPr>
          <p:cNvSpPr/>
          <p:nvPr/>
        </p:nvSpPr>
        <p:spPr>
          <a:xfrm>
            <a:off x="1004984" y="6902349"/>
            <a:ext cx="208977" cy="202853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9" name="Shape 3">
            <a:extLst>
              <a:ext uri="{FF2B5EF4-FFF2-40B4-BE49-F238E27FC236}">
                <a16:creationId xmlns:a16="http://schemas.microsoft.com/office/drawing/2014/main" id="{1FCE2167-FBA4-DC99-414B-77A7F1DEAAB9}"/>
              </a:ext>
            </a:extLst>
          </p:cNvPr>
          <p:cNvSpPr/>
          <p:nvPr/>
        </p:nvSpPr>
        <p:spPr>
          <a:xfrm>
            <a:off x="1005461" y="7299123"/>
            <a:ext cx="208977" cy="202853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20" name="Shape 3">
            <a:extLst>
              <a:ext uri="{FF2B5EF4-FFF2-40B4-BE49-F238E27FC236}">
                <a16:creationId xmlns:a16="http://schemas.microsoft.com/office/drawing/2014/main" id="{2A766003-DF88-DAA2-8ADE-7A5340B6DC64}"/>
              </a:ext>
            </a:extLst>
          </p:cNvPr>
          <p:cNvSpPr/>
          <p:nvPr/>
        </p:nvSpPr>
        <p:spPr>
          <a:xfrm>
            <a:off x="1005461" y="7692622"/>
            <a:ext cx="208977" cy="202853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>
            <a:extLst>
              <a:ext uri="{FF2B5EF4-FFF2-40B4-BE49-F238E27FC236}">
                <a16:creationId xmlns:a16="http://schemas.microsoft.com/office/drawing/2014/main" id="{55854C0B-5A3D-229D-7594-A751CAC25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833199" y="918567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Unlocking the Power of Decentralization and Collaboration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640568"/>
            <a:ext cx="4542115" cy="2757249"/>
          </a:xfrm>
          <a:prstGeom prst="roundRect">
            <a:avLst>
              <a:gd name="adj" fmla="val 14506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83112" y="2890480"/>
            <a:ext cx="3947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Distributed Ledger Technology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83112" y="3370897"/>
            <a:ext cx="404229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employing a decentralized and distributed ledger, blockchain reduces the reliance on a centralized authority, enhancing transparency and fostering trust.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2640568"/>
            <a:ext cx="4542115" cy="2757249"/>
          </a:xfrm>
          <a:prstGeom prst="roundRect">
            <a:avLst>
              <a:gd name="adj" fmla="val 14506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47398" y="2890480"/>
            <a:ext cx="38862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Collaboration across Agencies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47398" y="3370897"/>
            <a:ext cx="404229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Blockchain enables multiple agencies, such as the RTO, insurance providers, and law enforcement, to collaborate and securely share vehicle data in real-time.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99" y="5619988"/>
            <a:ext cx="9306401" cy="1691045"/>
          </a:xfrm>
          <a:prstGeom prst="roundRect">
            <a:avLst>
              <a:gd name="adj" fmla="val 23652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083112" y="5869900"/>
            <a:ext cx="35433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Efficient Dispute Resolution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1083112" y="6350317"/>
            <a:ext cx="880657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Through smart contracts and immutable records, blockchain streamlines dispute resolution processes, reducing conflicts and enhancing customer satisfaction.</a:t>
            </a:r>
            <a:endParaRPr lang="en-US" sz="1750" dirty="0"/>
          </a:p>
        </p:txBody>
      </p:sp>
      <p:pic>
        <p:nvPicPr>
          <p:cNvPr id="16" name="Image 1" descr="preencoded.png">
            <a:extLst>
              <a:ext uri="{FF2B5EF4-FFF2-40B4-BE49-F238E27FC236}">
                <a16:creationId xmlns:a16="http://schemas.microsoft.com/office/drawing/2014/main" id="{928B065B-B3A6-FCF2-07F8-3B7BB14C8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CB9F4F2A-C012-74B8-E3C6-E6A76BEEF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19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348389" y="62484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The Future of Vehicle Registration: Embracing Blockchain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457926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2D4DF2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6130" y="2485668"/>
            <a:ext cx="3033474" cy="18535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4644628"/>
            <a:ext cx="30556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Smart Cities Integration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5125045"/>
            <a:ext cx="308895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integration of blockchain in vehicle registration paves the way for smart city initiatives, enabling seamless transportation management and optimization.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70602" y="2457926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015F98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8344" y="2485668"/>
            <a:ext cx="3033474" cy="185356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770602" y="4644628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Ongoing Technological Advancements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5770602" y="5472232"/>
            <a:ext cx="308895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 blockchain technology evolves, new features and capabilities will enhance the security, scalability, and efficiency of vehicle registration systems.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9192816" y="2457926"/>
            <a:ext cx="3089077" cy="1909167"/>
          </a:xfrm>
          <a:prstGeom prst="roundRect">
            <a:avLst>
              <a:gd name="adj" fmla="val 20949"/>
            </a:avLst>
          </a:prstGeom>
          <a:noFill/>
          <a:ln w="27742">
            <a:solidFill>
              <a:srgbClr val="AD1F96"/>
            </a:solidFill>
            <a:prstDash val="solid"/>
          </a:ln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0557" y="2485668"/>
            <a:ext cx="3033593" cy="185368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192816" y="4644747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Revolutionizing Mobility Services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9192816" y="5472351"/>
            <a:ext cx="308907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Blockchain can empower individuals to share their vehicles securely, enable autonomous vehicle management, and unlock new mobility service models.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772835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Implementation of Blockchain for RTO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494836"/>
            <a:ext cx="4542115" cy="3076575"/>
          </a:xfrm>
          <a:prstGeom prst="roundRect">
            <a:avLst>
              <a:gd name="adj" fmla="val 325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6781" y="2730818"/>
            <a:ext cx="407015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Technical Requirements and Infrastructure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6781" y="3558421"/>
            <a:ext cx="4070152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implementation of blockchain technology requires robust technical infrastructure and specific requirements to ensure smooth operations.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2494836"/>
            <a:ext cx="4542115" cy="3076575"/>
          </a:xfrm>
          <a:prstGeom prst="roundRect">
            <a:avLst>
              <a:gd name="adj" fmla="val 325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91067" y="2730818"/>
            <a:ext cx="407015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Integration with Existing Systems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91067" y="3558421"/>
            <a:ext cx="407015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Integrating blockchain with existing systems poses unique challenges, a situation that requires a high level of expertise and collaboration.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793581"/>
            <a:ext cx="9306401" cy="1663184"/>
          </a:xfrm>
          <a:prstGeom prst="roundRect">
            <a:avLst>
              <a:gd name="adj" fmla="val 6012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26781" y="6029563"/>
            <a:ext cx="4594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Experience and Accessibility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26781" y="6509980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Ensuring that the user experience is simple and accessible for all users requires attention to detail and an intuitive user interface.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FFFFFF">
              <a:alpha val="75000"/>
            </a:srgbClr>
          </a:solidFill>
          <a:ln w="13692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100739" y="603766"/>
            <a:ext cx="10428923" cy="13720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02"/>
              </a:lnSpc>
              <a:buNone/>
            </a:pPr>
            <a:r>
              <a:rPr lang="en-US" sz="432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Future Possibilities and Potential Growth</a:t>
            </a:r>
            <a:endParaRPr lang="en-US" sz="4322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3755" y="2414945"/>
            <a:ext cx="3183701" cy="19676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 2"/>
          <p:cNvSpPr/>
          <p:nvPr/>
        </p:nvSpPr>
        <p:spPr>
          <a:xfrm>
            <a:off x="2100739" y="4702135"/>
            <a:ext cx="3256717" cy="6860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01"/>
              </a:lnSpc>
              <a:buNone/>
            </a:pPr>
            <a:r>
              <a:rPr lang="en-US" sz="2161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Expansion to Other Regions and Countries</a:t>
            </a:r>
            <a:endParaRPr lang="en-US" sz="2161" dirty="0"/>
          </a:p>
        </p:txBody>
      </p:sp>
      <p:sp>
        <p:nvSpPr>
          <p:cNvPr id="7" name="Text 3"/>
          <p:cNvSpPr/>
          <p:nvPr/>
        </p:nvSpPr>
        <p:spPr>
          <a:xfrm>
            <a:off x="2100739" y="5519857"/>
            <a:ext cx="3256717" cy="17561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66"/>
              </a:lnSpc>
              <a:buNone/>
            </a:pPr>
            <a:r>
              <a:rPr lang="en-US" sz="17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introduction of blockchain technology in RTO could have global potential and lead to expanded use cases in other regions and countries.</a:t>
            </a:r>
            <a:endParaRPr lang="en-US" sz="1729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6782" y="2414945"/>
            <a:ext cx="3256717" cy="20127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 4"/>
          <p:cNvSpPr/>
          <p:nvPr/>
        </p:nvSpPr>
        <p:spPr>
          <a:xfrm>
            <a:off x="5686782" y="4702135"/>
            <a:ext cx="3256717" cy="6860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01"/>
              </a:lnSpc>
              <a:buNone/>
            </a:pPr>
            <a:r>
              <a:rPr lang="en-US" sz="2161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Integration with Other Services</a:t>
            </a:r>
            <a:endParaRPr lang="en-US" sz="2161" dirty="0"/>
          </a:p>
        </p:txBody>
      </p:sp>
      <p:sp>
        <p:nvSpPr>
          <p:cNvPr id="10" name="Text 5"/>
          <p:cNvSpPr/>
          <p:nvPr/>
        </p:nvSpPr>
        <p:spPr>
          <a:xfrm>
            <a:off x="5686782" y="5519857"/>
            <a:ext cx="3256717" cy="17561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66"/>
              </a:lnSpc>
              <a:buNone/>
            </a:pPr>
            <a:r>
              <a:rPr lang="en-US" sz="17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Blockchain integration could lead to complete vehicle life-cycle management, including maintenance, insurance, and resale.</a:t>
            </a:r>
            <a:endParaRPr lang="en-US" sz="1729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2826" y="2414945"/>
            <a:ext cx="3256836" cy="20128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Text 6"/>
          <p:cNvSpPr/>
          <p:nvPr/>
        </p:nvSpPr>
        <p:spPr>
          <a:xfrm>
            <a:off x="9272826" y="4702254"/>
            <a:ext cx="3256836" cy="6860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01"/>
              </a:lnSpc>
              <a:buNone/>
            </a:pPr>
            <a:r>
              <a:rPr lang="en-US" sz="2161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Potential Impact on the Automotive Industry</a:t>
            </a:r>
            <a:endParaRPr lang="en-US" sz="2161" dirty="0"/>
          </a:p>
        </p:txBody>
      </p:sp>
      <p:sp>
        <p:nvSpPr>
          <p:cNvPr id="13" name="Text 7"/>
          <p:cNvSpPr/>
          <p:nvPr/>
        </p:nvSpPr>
        <p:spPr>
          <a:xfrm>
            <a:off x="9272826" y="5519976"/>
            <a:ext cx="3256836" cy="21074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66"/>
              </a:lnSpc>
              <a:buNone/>
            </a:pPr>
            <a:r>
              <a:rPr lang="en-US" sz="17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use of blockchain technology could disrupt the traditional automotive industry, leading to innovative new business models and opportunities.</a:t>
            </a:r>
            <a:endParaRPr lang="en-US" sz="1729" dirty="0"/>
          </a:p>
        </p:txBody>
      </p:sp>
      <p:sp>
        <p:nvSpPr>
          <p:cNvPr id="15" name="Shape 2">
            <a:extLst>
              <a:ext uri="{FF2B5EF4-FFF2-40B4-BE49-F238E27FC236}">
                <a16:creationId xmlns:a16="http://schemas.microsoft.com/office/drawing/2014/main" id="{AA72B877-59CE-960F-5EA8-44FED73808C4}"/>
              </a:ext>
            </a:extLst>
          </p:cNvPr>
          <p:cNvSpPr/>
          <p:nvPr/>
        </p:nvSpPr>
        <p:spPr>
          <a:xfrm>
            <a:off x="2267069" y="2466797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2D4DF2"/>
            </a:solidFill>
            <a:prstDash val="solid"/>
          </a:ln>
        </p:spPr>
      </p:sp>
      <p:sp>
        <p:nvSpPr>
          <p:cNvPr id="16" name="Shape 5">
            <a:extLst>
              <a:ext uri="{FF2B5EF4-FFF2-40B4-BE49-F238E27FC236}">
                <a16:creationId xmlns:a16="http://schemas.microsoft.com/office/drawing/2014/main" id="{62290D64-908F-9E67-5FB3-4476A57483D1}"/>
              </a:ext>
            </a:extLst>
          </p:cNvPr>
          <p:cNvSpPr/>
          <p:nvPr/>
        </p:nvSpPr>
        <p:spPr>
          <a:xfrm>
            <a:off x="5770602" y="2457926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015F98"/>
            </a:solidFill>
            <a:prstDash val="solid"/>
          </a:ln>
        </p:spPr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B412E00F-93D1-39A4-14E5-30A594E42AE7}"/>
              </a:ext>
            </a:extLst>
          </p:cNvPr>
          <p:cNvSpPr/>
          <p:nvPr/>
        </p:nvSpPr>
        <p:spPr>
          <a:xfrm>
            <a:off x="9356705" y="2457807"/>
            <a:ext cx="3089077" cy="1909167"/>
          </a:xfrm>
          <a:prstGeom prst="roundRect">
            <a:avLst>
              <a:gd name="adj" fmla="val 20949"/>
            </a:avLst>
          </a:prstGeom>
          <a:noFill/>
          <a:ln w="27742">
            <a:solidFill>
              <a:srgbClr val="AD1F96"/>
            </a:solidFill>
            <a:prstDash val="solid"/>
          </a:ln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622"/>
            <a:ext cx="14630400" cy="8229600"/>
          </a:xfrm>
          <a:prstGeom prst="rect">
            <a:avLst/>
          </a:prstGeom>
        </p:spPr>
      </p:pic>
      <p:sp>
        <p:nvSpPr>
          <p:cNvPr id="21" name="Shape 0">
            <a:extLst>
              <a:ext uri="{FF2B5EF4-FFF2-40B4-BE49-F238E27FC236}">
                <a16:creationId xmlns:a16="http://schemas.microsoft.com/office/drawing/2014/main" id="{D66F512B-3C64-115C-6C0E-510083C5392B}"/>
              </a:ext>
            </a:extLst>
          </p:cNvPr>
          <p:cNvSpPr/>
          <p:nvPr/>
        </p:nvSpPr>
        <p:spPr>
          <a:xfrm>
            <a:off x="0" y="21074"/>
            <a:ext cx="14630400" cy="8231148"/>
          </a:xfrm>
          <a:prstGeom prst="rect">
            <a:avLst/>
          </a:prstGeom>
          <a:solidFill>
            <a:srgbClr val="FFFFFF">
              <a:alpha val="75000"/>
            </a:srgbClr>
          </a:solidFill>
          <a:ln w="13692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6" name="Text 2"/>
          <p:cNvSpPr/>
          <p:nvPr/>
        </p:nvSpPr>
        <p:spPr>
          <a:xfrm>
            <a:off x="5093255" y="69127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267235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19325" y="2714030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760107" y="2748677"/>
            <a:ext cx="264795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Summary of the Benefits and Potential of Blockchain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760107" y="4270653"/>
            <a:ext cx="264795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Blockchain presents a unique opportunity to transform the vehicle registration system, reducing inefficiencies, increasing security, and promoting transparency.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630228" y="267235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84890" y="271403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52342" y="2748677"/>
            <a:ext cx="264795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Call to Action for Adoption and Collaboration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352342" y="3923467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It's time to adopt blockchain technology and collaborate together to drive innovation and positive change in the transportation industry.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222462" y="267235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373314" y="2714030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944576" y="274867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Q&amp;A Session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944576" y="3229094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Let's address your queries and discuss the potential of blockchain in revolutionizing vehicle registration.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7542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Introduction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503051"/>
            <a:ext cx="4542115" cy="2365772"/>
          </a:xfrm>
          <a:prstGeom prst="roundRect">
            <a:avLst>
              <a:gd name="adj" fmla="val 4227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69181" y="2739033"/>
            <a:ext cx="23545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Project Overview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69181" y="3219450"/>
            <a:ext cx="407015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I've created a blockchain-based system to revolutionize how motor vehicles are registered in RTO.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2503051"/>
            <a:ext cx="4542115" cy="2365772"/>
          </a:xfrm>
          <a:prstGeom prst="roundRect">
            <a:avLst>
              <a:gd name="adj" fmla="val 4227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33467" y="2739033"/>
            <a:ext cx="407015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Importance of Vehicle Registration System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33467" y="3566636"/>
            <a:ext cx="407015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Streamlined registration systems help prevent vehicle theft and improve safety on the roads.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99" y="5090993"/>
            <a:ext cx="9306401" cy="1663184"/>
          </a:xfrm>
          <a:prstGeom prst="roundRect">
            <a:avLst>
              <a:gd name="adj" fmla="val 6012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069181" y="5326975"/>
            <a:ext cx="53111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Introduction to Blockchain Technology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1069181" y="5807393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Blockchain technology allows for the creation of an immutable and transparent digital ledger.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0F56372-D354-E404-5F83-1C685749CE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208" t="5668" r="29224" b="3849"/>
          <a:stretch/>
        </p:blipFill>
        <p:spPr>
          <a:xfrm>
            <a:off x="17353121" y="0"/>
            <a:ext cx="5423237" cy="8247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91630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Current Challenges in Vehicle Registration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1717953" y="5064085"/>
            <a:ext cx="329588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Inefficiencies in Traditional System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717953" y="5891689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old system is slow, inefficient, and prone to human error.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5667137" y="5064085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Lack of Transparency and Security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891689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traditional vehicle registration system is often opaque, making it difficult to track the history of a vehicle.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9822894" y="5057059"/>
            <a:ext cx="3032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Delays and Paperwork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822894" y="5537477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Paperwork and administrative bureaucracy slow down the process of vehicle registration and often lead to delays.</a:t>
            </a:r>
            <a:endParaRPr lang="en-US" sz="1750" dirty="0"/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888849B0-E4F5-2E8B-DF29-E37D024067C8}"/>
              </a:ext>
            </a:extLst>
          </p:cNvPr>
          <p:cNvSpPr/>
          <p:nvPr/>
        </p:nvSpPr>
        <p:spPr>
          <a:xfrm>
            <a:off x="1462221" y="2619523"/>
            <a:ext cx="3777899" cy="2296656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12740">
            <a:solidFill>
              <a:srgbClr val="99DDFF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6" name="Shape 4">
            <a:extLst>
              <a:ext uri="{FF2B5EF4-FFF2-40B4-BE49-F238E27FC236}">
                <a16:creationId xmlns:a16="http://schemas.microsoft.com/office/drawing/2014/main" id="{FF65493C-8055-294B-61FD-2E9EB8D4F36B}"/>
              </a:ext>
            </a:extLst>
          </p:cNvPr>
          <p:cNvSpPr/>
          <p:nvPr/>
        </p:nvSpPr>
        <p:spPr>
          <a:xfrm>
            <a:off x="5367129" y="2582704"/>
            <a:ext cx="3777899" cy="2296656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12740">
            <a:solidFill>
              <a:srgbClr val="99DDFF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7" name="Shape 4">
            <a:extLst>
              <a:ext uri="{FF2B5EF4-FFF2-40B4-BE49-F238E27FC236}">
                <a16:creationId xmlns:a16="http://schemas.microsoft.com/office/drawing/2014/main" id="{11CFD8CB-EF41-3DA9-4355-DE6E7DDB54B5}"/>
              </a:ext>
            </a:extLst>
          </p:cNvPr>
          <p:cNvSpPr/>
          <p:nvPr/>
        </p:nvSpPr>
        <p:spPr>
          <a:xfrm>
            <a:off x="9318701" y="2645524"/>
            <a:ext cx="3777898" cy="2244654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12740">
            <a:solidFill>
              <a:srgbClr val="99DDFF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3227" y="2749510"/>
            <a:ext cx="3295888" cy="2036921"/>
          </a:xfrm>
          <a:prstGeom prst="rect">
            <a:avLst/>
          </a:prstGeom>
        </p:spPr>
      </p:pic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8074" y="2712512"/>
            <a:ext cx="3296007" cy="2037040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59647" y="2749391"/>
            <a:ext cx="3296007" cy="2037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2740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25434" y="659963"/>
            <a:ext cx="9437132" cy="12794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38"/>
              </a:lnSpc>
              <a:buNone/>
            </a:pPr>
            <a:r>
              <a:rPr lang="en-US" sz="4031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Benefits of Using Blockchain for Vehicle Registration</a:t>
            </a:r>
            <a:endParaRPr lang="en-US" sz="4031" dirty="0"/>
          </a:p>
        </p:txBody>
      </p:sp>
      <p:sp>
        <p:nvSpPr>
          <p:cNvPr id="6" name="Shape 2"/>
          <p:cNvSpPr/>
          <p:nvPr/>
        </p:nvSpPr>
        <p:spPr>
          <a:xfrm>
            <a:off x="4712137" y="2246471"/>
            <a:ext cx="40838" cy="5323165"/>
          </a:xfrm>
          <a:prstGeom prst="roundRect">
            <a:avLst>
              <a:gd name="adj" fmla="val 225624"/>
            </a:avLst>
          </a:prstGeom>
          <a:solidFill>
            <a:srgbClr val="99DDFF"/>
          </a:solidFill>
          <a:ln/>
        </p:spPr>
      </p:sp>
      <p:sp>
        <p:nvSpPr>
          <p:cNvPr id="7" name="Shape 3"/>
          <p:cNvSpPr/>
          <p:nvPr/>
        </p:nvSpPr>
        <p:spPr>
          <a:xfrm>
            <a:off x="4962823" y="2616220"/>
            <a:ext cx="716637" cy="40838"/>
          </a:xfrm>
          <a:prstGeom prst="roundRect">
            <a:avLst>
              <a:gd name="adj" fmla="val 225624"/>
            </a:avLst>
          </a:prstGeom>
          <a:solidFill>
            <a:srgbClr val="99DDFF"/>
          </a:solidFill>
          <a:ln/>
        </p:spPr>
      </p:sp>
      <p:sp>
        <p:nvSpPr>
          <p:cNvPr id="8" name="Shape 4"/>
          <p:cNvSpPr/>
          <p:nvPr/>
        </p:nvSpPr>
        <p:spPr>
          <a:xfrm>
            <a:off x="4502170" y="2406372"/>
            <a:ext cx="460653" cy="460653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12740">
            <a:solidFill>
              <a:srgbClr val="99DD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671477" y="2444710"/>
            <a:ext cx="121920" cy="3839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23"/>
              </a:lnSpc>
              <a:buNone/>
            </a:pPr>
            <a:r>
              <a:rPr lang="en-US" sz="241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418" dirty="0"/>
          </a:p>
        </p:txBody>
      </p:sp>
      <p:sp>
        <p:nvSpPr>
          <p:cNvPr id="10" name="Text 6"/>
          <p:cNvSpPr/>
          <p:nvPr/>
        </p:nvSpPr>
        <p:spPr>
          <a:xfrm>
            <a:off x="5858589" y="2451140"/>
            <a:ext cx="4381500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19"/>
              </a:lnSpc>
              <a:buNone/>
            </a:pPr>
            <a:r>
              <a:rPr lang="en-US" sz="20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Immutable and Transparent Ledger</a:t>
            </a:r>
            <a:endParaRPr lang="en-US" sz="2015" dirty="0"/>
          </a:p>
        </p:txBody>
      </p:sp>
      <p:sp>
        <p:nvSpPr>
          <p:cNvPr id="11" name="Text 7"/>
          <p:cNvSpPr/>
          <p:nvPr/>
        </p:nvSpPr>
        <p:spPr>
          <a:xfrm>
            <a:off x="5858589" y="2893814"/>
            <a:ext cx="8003977" cy="655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1612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Blockchain technology creates a tamper-proof, unalterable digital ledger that can be accessed and updated by multiple parties.</a:t>
            </a:r>
            <a:endParaRPr lang="en-US" sz="1612" dirty="0"/>
          </a:p>
        </p:txBody>
      </p:sp>
      <p:sp>
        <p:nvSpPr>
          <p:cNvPr id="12" name="Shape 8"/>
          <p:cNvSpPr/>
          <p:nvPr/>
        </p:nvSpPr>
        <p:spPr>
          <a:xfrm>
            <a:off x="4962823" y="4458831"/>
            <a:ext cx="716637" cy="40838"/>
          </a:xfrm>
          <a:prstGeom prst="roundRect">
            <a:avLst>
              <a:gd name="adj" fmla="val 225624"/>
            </a:avLst>
          </a:prstGeom>
          <a:solidFill>
            <a:srgbClr val="99DDFF"/>
          </a:solidFill>
          <a:ln/>
        </p:spPr>
      </p:sp>
      <p:sp>
        <p:nvSpPr>
          <p:cNvPr id="13" name="Shape 9"/>
          <p:cNvSpPr/>
          <p:nvPr/>
        </p:nvSpPr>
        <p:spPr>
          <a:xfrm>
            <a:off x="4502170" y="4248983"/>
            <a:ext cx="460653" cy="460653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12740">
            <a:solidFill>
              <a:srgbClr val="99DDF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644807" y="4287322"/>
            <a:ext cx="175260" cy="3839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23"/>
              </a:lnSpc>
              <a:buNone/>
            </a:pPr>
            <a:r>
              <a:rPr lang="en-US" sz="241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418" dirty="0"/>
          </a:p>
        </p:txBody>
      </p:sp>
      <p:sp>
        <p:nvSpPr>
          <p:cNvPr id="15" name="Text 11"/>
          <p:cNvSpPr/>
          <p:nvPr/>
        </p:nvSpPr>
        <p:spPr>
          <a:xfrm>
            <a:off x="5858589" y="4293751"/>
            <a:ext cx="5052060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19"/>
              </a:lnSpc>
              <a:buNone/>
            </a:pPr>
            <a:r>
              <a:rPr lang="en-US" sz="20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Increased Security and Fraud Prevention</a:t>
            </a:r>
            <a:endParaRPr lang="en-US" sz="2015" dirty="0"/>
          </a:p>
        </p:txBody>
      </p:sp>
      <p:sp>
        <p:nvSpPr>
          <p:cNvPr id="16" name="Text 12"/>
          <p:cNvSpPr/>
          <p:nvPr/>
        </p:nvSpPr>
        <p:spPr>
          <a:xfrm>
            <a:off x="5858589" y="4736425"/>
            <a:ext cx="8003977" cy="655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1612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Blockchain technology ensures that all transactions within the system are secure and transparent, reducing the risk of fraud and corruption.</a:t>
            </a:r>
            <a:endParaRPr lang="en-US" sz="1612" dirty="0"/>
          </a:p>
        </p:txBody>
      </p:sp>
      <p:sp>
        <p:nvSpPr>
          <p:cNvPr id="17" name="Shape 13"/>
          <p:cNvSpPr/>
          <p:nvPr/>
        </p:nvSpPr>
        <p:spPr>
          <a:xfrm>
            <a:off x="4962823" y="6301442"/>
            <a:ext cx="716637" cy="40838"/>
          </a:xfrm>
          <a:prstGeom prst="roundRect">
            <a:avLst>
              <a:gd name="adj" fmla="val 225624"/>
            </a:avLst>
          </a:prstGeom>
          <a:solidFill>
            <a:srgbClr val="99DDFF"/>
          </a:solidFill>
          <a:ln/>
        </p:spPr>
      </p:sp>
      <p:sp>
        <p:nvSpPr>
          <p:cNvPr id="18" name="Shape 14"/>
          <p:cNvSpPr/>
          <p:nvPr/>
        </p:nvSpPr>
        <p:spPr>
          <a:xfrm>
            <a:off x="4502170" y="6091595"/>
            <a:ext cx="460653" cy="460653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12740">
            <a:solidFill>
              <a:srgbClr val="99DDF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640997" y="6129933"/>
            <a:ext cx="182880" cy="3839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23"/>
              </a:lnSpc>
              <a:buNone/>
            </a:pPr>
            <a:r>
              <a:rPr lang="en-US" sz="241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418" dirty="0"/>
          </a:p>
        </p:txBody>
      </p:sp>
      <p:sp>
        <p:nvSpPr>
          <p:cNvPr id="20" name="Text 16"/>
          <p:cNvSpPr/>
          <p:nvPr/>
        </p:nvSpPr>
        <p:spPr>
          <a:xfrm>
            <a:off x="5858589" y="6136362"/>
            <a:ext cx="4206240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19"/>
              </a:lnSpc>
              <a:buNone/>
            </a:pPr>
            <a:r>
              <a:rPr lang="en-US" sz="20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Streamlined and Efficient Process</a:t>
            </a:r>
            <a:endParaRPr lang="en-US" sz="2015" dirty="0"/>
          </a:p>
        </p:txBody>
      </p:sp>
      <p:sp>
        <p:nvSpPr>
          <p:cNvPr id="21" name="Text 17"/>
          <p:cNvSpPr/>
          <p:nvPr/>
        </p:nvSpPr>
        <p:spPr>
          <a:xfrm>
            <a:off x="5858589" y="6579037"/>
            <a:ext cx="8003977" cy="655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1612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Blockchain ensures a streamlined and efficient process for vehicle registration, with minimal paperwork, faster processing times, and fewer errors.</a:t>
            </a:r>
            <a:endParaRPr lang="en-US" sz="1612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0" descr="preencoded.png">
            <a:extLst>
              <a:ext uri="{FF2B5EF4-FFF2-40B4-BE49-F238E27FC236}">
                <a16:creationId xmlns:a16="http://schemas.microsoft.com/office/drawing/2014/main" id="{A4BC0C44-ACD4-27CE-9445-D33A2A92A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3334"/>
            <a:ext cx="14630400" cy="8232934"/>
          </a:xfrm>
          <a:prstGeom prst="rect">
            <a:avLst/>
          </a:prstGeom>
          <a:solidFill>
            <a:srgbClr val="F3F3FF">
              <a:alpha val="75000"/>
            </a:srgbClr>
          </a:solidFill>
          <a:ln w="52388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Text 1"/>
          <p:cNvSpPr/>
          <p:nvPr/>
        </p:nvSpPr>
        <p:spPr>
          <a:xfrm>
            <a:off x="797481" y="576858"/>
            <a:ext cx="9377839" cy="13111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62"/>
              </a:lnSpc>
              <a:buNone/>
            </a:pPr>
            <a:r>
              <a:rPr lang="en-US" sz="412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Reducing Corruption and Enhancing Transparency</a:t>
            </a:r>
            <a:endParaRPr lang="en-US" sz="4129" dirty="0"/>
          </a:p>
        </p:txBody>
      </p:sp>
      <p:sp>
        <p:nvSpPr>
          <p:cNvPr id="6" name="Shape 2"/>
          <p:cNvSpPr/>
          <p:nvPr/>
        </p:nvSpPr>
        <p:spPr>
          <a:xfrm>
            <a:off x="1098947" y="2202537"/>
            <a:ext cx="26194" cy="5453539"/>
          </a:xfrm>
          <a:prstGeom prst="rect">
            <a:avLst/>
          </a:prstGeom>
          <a:solidFill>
            <a:srgbClr val="DFDFEB"/>
          </a:solidFill>
          <a:ln/>
        </p:spPr>
      </p:sp>
      <p:sp>
        <p:nvSpPr>
          <p:cNvPr id="7" name="Shape 3"/>
          <p:cNvSpPr/>
          <p:nvPr/>
        </p:nvSpPr>
        <p:spPr>
          <a:xfrm>
            <a:off x="1348026" y="2589252"/>
            <a:ext cx="734139" cy="26194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8" name="Shape 4"/>
          <p:cNvSpPr/>
          <p:nvPr/>
        </p:nvSpPr>
        <p:spPr>
          <a:xfrm>
            <a:off x="876062" y="2366367"/>
            <a:ext cx="471964" cy="471964"/>
          </a:xfrm>
          <a:prstGeom prst="roundRect">
            <a:avLst>
              <a:gd name="adj" fmla="val 80003"/>
            </a:avLst>
          </a:prstGeom>
          <a:solidFill>
            <a:srgbClr val="F3F3FF"/>
          </a:solidFill>
          <a:ln w="26194">
            <a:solidFill>
              <a:srgbClr val="2D4DF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16794" y="2405658"/>
            <a:ext cx="190500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97"/>
              </a:lnSpc>
              <a:buNone/>
            </a:pPr>
            <a:r>
              <a:rPr lang="en-US" sz="2478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78" dirty="0"/>
          </a:p>
        </p:txBody>
      </p:sp>
      <p:sp>
        <p:nvSpPr>
          <p:cNvPr id="10" name="Text 6"/>
          <p:cNvSpPr/>
          <p:nvPr/>
        </p:nvSpPr>
        <p:spPr>
          <a:xfrm>
            <a:off x="2265759" y="2412206"/>
            <a:ext cx="2316480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1"/>
              </a:lnSpc>
              <a:buNone/>
            </a:pPr>
            <a:r>
              <a:rPr lang="en-US" sz="2065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Immutable Records</a:t>
            </a:r>
            <a:endParaRPr lang="en-US" sz="2065" dirty="0"/>
          </a:p>
        </p:txBody>
      </p:sp>
      <p:sp>
        <p:nvSpPr>
          <p:cNvPr id="11" name="Text 7"/>
          <p:cNvSpPr/>
          <p:nvPr/>
        </p:nvSpPr>
        <p:spPr>
          <a:xfrm>
            <a:off x="2265759" y="2865715"/>
            <a:ext cx="7909560" cy="671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3"/>
              </a:lnSpc>
              <a:buNone/>
            </a:pPr>
            <a:r>
              <a:rPr lang="en-US" sz="165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storing vehicle registration details on a secure blockchain, the system eliminates the possibility of tampering or altering data.</a:t>
            </a:r>
            <a:endParaRPr lang="en-US" sz="1652" dirty="0"/>
          </a:p>
        </p:txBody>
      </p:sp>
      <p:sp>
        <p:nvSpPr>
          <p:cNvPr id="12" name="Shape 8"/>
          <p:cNvSpPr/>
          <p:nvPr/>
        </p:nvSpPr>
        <p:spPr>
          <a:xfrm>
            <a:off x="1348026" y="4476988"/>
            <a:ext cx="734139" cy="26194"/>
          </a:xfrm>
          <a:prstGeom prst="rect">
            <a:avLst/>
          </a:prstGeom>
          <a:solidFill>
            <a:srgbClr val="015F98"/>
          </a:solidFill>
          <a:ln/>
        </p:spPr>
      </p:sp>
      <p:sp>
        <p:nvSpPr>
          <p:cNvPr id="13" name="Shape 9"/>
          <p:cNvSpPr/>
          <p:nvPr/>
        </p:nvSpPr>
        <p:spPr>
          <a:xfrm>
            <a:off x="876062" y="4254103"/>
            <a:ext cx="471964" cy="471964"/>
          </a:xfrm>
          <a:prstGeom prst="roundRect">
            <a:avLst>
              <a:gd name="adj" fmla="val 80003"/>
            </a:avLst>
          </a:prstGeom>
          <a:solidFill>
            <a:srgbClr val="F3F3FF"/>
          </a:solidFill>
          <a:ln w="26194">
            <a:solidFill>
              <a:srgbClr val="015F98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16794" y="4293394"/>
            <a:ext cx="190500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97"/>
              </a:lnSpc>
              <a:buNone/>
            </a:pPr>
            <a:r>
              <a:rPr lang="en-US" sz="2478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78" dirty="0"/>
          </a:p>
        </p:txBody>
      </p:sp>
      <p:sp>
        <p:nvSpPr>
          <p:cNvPr id="15" name="Text 11"/>
          <p:cNvSpPr/>
          <p:nvPr/>
        </p:nvSpPr>
        <p:spPr>
          <a:xfrm>
            <a:off x="2265759" y="4299942"/>
            <a:ext cx="2743200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1"/>
              </a:lnSpc>
              <a:buNone/>
            </a:pPr>
            <a:r>
              <a:rPr lang="en-US" sz="2065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Transparent Audit Trail</a:t>
            </a:r>
            <a:endParaRPr lang="en-US" sz="2065" dirty="0"/>
          </a:p>
        </p:txBody>
      </p:sp>
      <p:sp>
        <p:nvSpPr>
          <p:cNvPr id="16" name="Text 12"/>
          <p:cNvSpPr/>
          <p:nvPr/>
        </p:nvSpPr>
        <p:spPr>
          <a:xfrm>
            <a:off x="2265759" y="4753451"/>
            <a:ext cx="7909560" cy="671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3"/>
              </a:lnSpc>
              <a:buNone/>
            </a:pPr>
            <a:r>
              <a:rPr lang="en-US" sz="165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decentralized nature of blockchain enables real-time monitoring and traceability of transactions, reducing opportunities for corruption.</a:t>
            </a:r>
            <a:endParaRPr lang="en-US" sz="1652" dirty="0"/>
          </a:p>
        </p:txBody>
      </p:sp>
      <p:sp>
        <p:nvSpPr>
          <p:cNvPr id="17" name="Shape 13"/>
          <p:cNvSpPr/>
          <p:nvPr/>
        </p:nvSpPr>
        <p:spPr>
          <a:xfrm>
            <a:off x="1348026" y="6364724"/>
            <a:ext cx="734139" cy="26194"/>
          </a:xfrm>
          <a:prstGeom prst="rect">
            <a:avLst/>
          </a:prstGeom>
          <a:solidFill>
            <a:srgbClr val="AD1F96"/>
          </a:solidFill>
          <a:ln/>
        </p:spPr>
      </p:sp>
      <p:sp>
        <p:nvSpPr>
          <p:cNvPr id="18" name="Shape 14"/>
          <p:cNvSpPr/>
          <p:nvPr/>
        </p:nvSpPr>
        <p:spPr>
          <a:xfrm>
            <a:off x="876062" y="6141839"/>
            <a:ext cx="471964" cy="471964"/>
          </a:xfrm>
          <a:prstGeom prst="roundRect">
            <a:avLst>
              <a:gd name="adj" fmla="val 80003"/>
            </a:avLst>
          </a:prstGeom>
          <a:solidFill>
            <a:srgbClr val="F3F3FF"/>
          </a:solidFill>
          <a:ln w="26194">
            <a:solidFill>
              <a:srgbClr val="AD1F9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16794" y="6181130"/>
            <a:ext cx="190500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97"/>
              </a:lnSpc>
              <a:buNone/>
            </a:pPr>
            <a:r>
              <a:rPr lang="en-US" sz="2478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78" dirty="0"/>
          </a:p>
        </p:txBody>
      </p:sp>
      <p:sp>
        <p:nvSpPr>
          <p:cNvPr id="20" name="Text 16"/>
          <p:cNvSpPr/>
          <p:nvPr/>
        </p:nvSpPr>
        <p:spPr>
          <a:xfrm>
            <a:off x="2265759" y="6187678"/>
            <a:ext cx="2141220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1"/>
              </a:lnSpc>
              <a:buNone/>
            </a:pPr>
            <a:r>
              <a:rPr lang="en-US" sz="2065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Public Verification</a:t>
            </a:r>
            <a:endParaRPr lang="en-US" sz="2065" dirty="0"/>
          </a:p>
        </p:txBody>
      </p:sp>
      <p:sp>
        <p:nvSpPr>
          <p:cNvPr id="21" name="Text 17"/>
          <p:cNvSpPr/>
          <p:nvPr/>
        </p:nvSpPr>
        <p:spPr>
          <a:xfrm>
            <a:off x="2265759" y="6641187"/>
            <a:ext cx="7909560" cy="671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3"/>
              </a:lnSpc>
              <a:buNone/>
            </a:pPr>
            <a:r>
              <a:rPr lang="en-US" sz="165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Anyone can verify the authenticity and accuracy of vehicle records by accessing the blockchain's public ledger, enhancing trust and accountability.</a:t>
            </a:r>
            <a:endParaRPr lang="en-US" sz="1652" dirty="0"/>
          </a:p>
        </p:txBody>
      </p:sp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AD037FFF-AA1C-34F1-A968-FD522996EB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>
            <a:extLst>
              <a:ext uri="{FF2B5EF4-FFF2-40B4-BE49-F238E27FC236}">
                <a16:creationId xmlns:a16="http://schemas.microsoft.com/office/drawing/2014/main" id="{6BD3C95C-4ED9-1067-EA4F-E6C7020D3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4490799" y="1096208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Streamlining Communication and Improving Efficiency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818209"/>
            <a:ext cx="4542115" cy="2401848"/>
          </a:xfrm>
          <a:prstGeom prst="roundRect">
            <a:avLst>
              <a:gd name="adj" fmla="val 16652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40712" y="3068122"/>
            <a:ext cx="2804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Automated Processes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40712" y="3548539"/>
            <a:ext cx="404229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Smart contracts on the blockchain enable automated workflows, reducing manual paperwork and accelerating the vehicle registration process.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2818209"/>
            <a:ext cx="4542115" cy="2401848"/>
          </a:xfrm>
          <a:prstGeom prst="roundRect">
            <a:avLst>
              <a:gd name="adj" fmla="val 16652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504998" y="2979182"/>
            <a:ext cx="2423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Real-time Updates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504998" y="3345894"/>
            <a:ext cx="404229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With blockchain, all stakeholders have access to real-time information, eliminating delays and enabling seamless communication between agencies.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442228"/>
            <a:ext cx="9306401" cy="1691045"/>
          </a:xfrm>
          <a:prstGeom prst="roundRect">
            <a:avLst>
              <a:gd name="adj" fmla="val 23652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40712" y="5692140"/>
            <a:ext cx="3360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Unified Data Management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40712" y="6172557"/>
            <a:ext cx="880657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standardizing data formats and protocols, blockchain facilitates interoperability among different government entities, ensuring efficient data exchange.</a:t>
            </a:r>
            <a:endParaRPr lang="en-US" sz="1750" dirty="0"/>
          </a:p>
        </p:txBody>
      </p:sp>
      <p:pic>
        <p:nvPicPr>
          <p:cNvPr id="16" name="Image 1" descr="preencoded.png">
            <a:extLst>
              <a:ext uri="{FF2B5EF4-FFF2-40B4-BE49-F238E27FC236}">
                <a16:creationId xmlns:a16="http://schemas.microsoft.com/office/drawing/2014/main" id="{510B03AF-4A54-B37D-F2F0-192D33FD32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9DA4FBE0-CEA8-A25B-74CF-4F442D9F4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348389" y="1149667"/>
            <a:ext cx="97764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Empowerment and Data Integrity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288381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2D4DF2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6130" y="2316123"/>
            <a:ext cx="3033474" cy="18535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4475083"/>
            <a:ext cx="29260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Self-sovereign Identity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4955500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Blockchain allows individuals to have control over their digital identities, enabling secure access to vehicle records and reducing data breaches.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70602" y="2288381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015F98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8344" y="2316123"/>
            <a:ext cx="3033474" cy="185356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770602" y="4475083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Effortless Ownership Transfers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5770602" y="5302687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Smart contracts on the blockchain facilitate seamless and secure transfer of vehicle ownership, eliminating the need for intermediaries.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9192816" y="2288381"/>
            <a:ext cx="3089077" cy="1909167"/>
          </a:xfrm>
          <a:prstGeom prst="roundRect">
            <a:avLst>
              <a:gd name="adj" fmla="val 20949"/>
            </a:avLst>
          </a:prstGeom>
          <a:noFill/>
          <a:ln w="27742">
            <a:solidFill>
              <a:srgbClr val="AD1F96"/>
            </a:solidFill>
            <a:prstDash val="solid"/>
          </a:ln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0557" y="2316123"/>
            <a:ext cx="3033593" cy="185368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192816" y="4475202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Traceable Vehicle History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9192816" y="5302806"/>
            <a:ext cx="308907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Blockchain provides an immutable record of a vehicle's history, preventing odometer fraud and ensuring transparent insights for buyers.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preencoded.png">
            <a:extLst>
              <a:ext uri="{FF2B5EF4-FFF2-40B4-BE49-F238E27FC236}">
                <a16:creationId xmlns:a16="http://schemas.microsoft.com/office/drawing/2014/main" id="{508E16DE-BB7B-2EAD-8D25-232CBDF85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Text 1"/>
          <p:cNvSpPr/>
          <p:nvPr/>
        </p:nvSpPr>
        <p:spPr>
          <a:xfrm>
            <a:off x="833199" y="13461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Ensuring Enhanced Security and Reduced Fraud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24171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4052" y="328338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318034"/>
            <a:ext cx="32689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Cryptographic Encryption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Blockchain employs advanced encryption techniques, making vehicle registration details highly secure and resistant to unauthorized access.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24171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48338" y="328338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318034"/>
            <a:ext cx="31242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Smart Contract Auditing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Smart contracts on the blockchain allow for automated auditing, increasing accountability and reducing the likelihood of fraudulent activities.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615821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4052" y="5657493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692140"/>
            <a:ext cx="39395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Immutable Transaction History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61725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Every registration and transaction recorded on the blockchain is permanent and cannot be altered, ensuring a reliable and tamper-proof system.</a:t>
            </a:r>
            <a:endParaRPr lang="en-US" sz="1750" dirty="0"/>
          </a:p>
        </p:txBody>
      </p:sp>
      <p:pic>
        <p:nvPicPr>
          <p:cNvPr id="19" name="Image 1" descr="preencoded.png">
            <a:extLst>
              <a:ext uri="{FF2B5EF4-FFF2-40B4-BE49-F238E27FC236}">
                <a16:creationId xmlns:a16="http://schemas.microsoft.com/office/drawing/2014/main" id="{CDAC5E8D-8167-A6C7-C8F5-2E6E5392A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0" descr="preencoded.png">
            <a:extLst>
              <a:ext uri="{FF2B5EF4-FFF2-40B4-BE49-F238E27FC236}">
                <a16:creationId xmlns:a16="http://schemas.microsoft.com/office/drawing/2014/main" id="{143CEFE4-0026-1D4E-179C-8A983275D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3334"/>
            <a:ext cx="14630400" cy="8232934"/>
          </a:xfrm>
          <a:prstGeom prst="rect">
            <a:avLst/>
          </a:prstGeom>
          <a:solidFill>
            <a:srgbClr val="F3F3FF">
              <a:alpha val="75000"/>
            </a:srgbClr>
          </a:solidFill>
          <a:ln w="52388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Text 1"/>
          <p:cNvSpPr/>
          <p:nvPr/>
        </p:nvSpPr>
        <p:spPr>
          <a:xfrm>
            <a:off x="4455081" y="576858"/>
            <a:ext cx="9377839" cy="13111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62"/>
              </a:lnSpc>
              <a:buNone/>
            </a:pPr>
            <a:r>
              <a:rPr lang="en-US" sz="412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Efficiency in Record Keeping and Data Management</a:t>
            </a:r>
            <a:endParaRPr lang="en-US" sz="4129" dirty="0"/>
          </a:p>
        </p:txBody>
      </p:sp>
      <p:sp>
        <p:nvSpPr>
          <p:cNvPr id="6" name="Shape 2"/>
          <p:cNvSpPr/>
          <p:nvPr/>
        </p:nvSpPr>
        <p:spPr>
          <a:xfrm>
            <a:off x="4756547" y="2202537"/>
            <a:ext cx="26194" cy="5453539"/>
          </a:xfrm>
          <a:prstGeom prst="rect">
            <a:avLst/>
          </a:prstGeom>
          <a:solidFill>
            <a:srgbClr val="DFDFEB"/>
          </a:solidFill>
          <a:ln/>
        </p:spPr>
      </p:sp>
      <p:sp>
        <p:nvSpPr>
          <p:cNvPr id="7" name="Shape 3"/>
          <p:cNvSpPr/>
          <p:nvPr/>
        </p:nvSpPr>
        <p:spPr>
          <a:xfrm>
            <a:off x="5005626" y="2589252"/>
            <a:ext cx="734139" cy="26194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8" name="Shape 4"/>
          <p:cNvSpPr/>
          <p:nvPr/>
        </p:nvSpPr>
        <p:spPr>
          <a:xfrm>
            <a:off x="4533662" y="2366367"/>
            <a:ext cx="471964" cy="471964"/>
          </a:xfrm>
          <a:prstGeom prst="roundRect">
            <a:avLst>
              <a:gd name="adj" fmla="val 80003"/>
            </a:avLst>
          </a:prstGeom>
          <a:solidFill>
            <a:srgbClr val="F3F3FF"/>
          </a:solidFill>
          <a:ln w="26194">
            <a:solidFill>
              <a:srgbClr val="2D4DF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674394" y="2405658"/>
            <a:ext cx="190500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97"/>
              </a:lnSpc>
              <a:buNone/>
            </a:pPr>
            <a:r>
              <a:rPr lang="en-US" sz="2478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78" dirty="0"/>
          </a:p>
        </p:txBody>
      </p:sp>
      <p:sp>
        <p:nvSpPr>
          <p:cNvPr id="10" name="Text 6"/>
          <p:cNvSpPr/>
          <p:nvPr/>
        </p:nvSpPr>
        <p:spPr>
          <a:xfrm>
            <a:off x="5923359" y="2412206"/>
            <a:ext cx="4076700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1"/>
              </a:lnSpc>
              <a:buNone/>
            </a:pPr>
            <a:r>
              <a:rPr lang="en-US" sz="2065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Eliminating Redundant Data Entry</a:t>
            </a:r>
            <a:endParaRPr lang="en-US" sz="2065" dirty="0"/>
          </a:p>
        </p:txBody>
      </p:sp>
      <p:sp>
        <p:nvSpPr>
          <p:cNvPr id="11" name="Text 7"/>
          <p:cNvSpPr/>
          <p:nvPr/>
        </p:nvSpPr>
        <p:spPr>
          <a:xfrm>
            <a:off x="5923359" y="2865715"/>
            <a:ext cx="7909560" cy="671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3"/>
              </a:lnSpc>
              <a:buNone/>
            </a:pPr>
            <a:r>
              <a:rPr lang="en-US" sz="165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Blockchain enables the sharing of standardized vehicle information, eliminating the need for redundant data entry across multiple systems.</a:t>
            </a:r>
            <a:endParaRPr lang="en-US" sz="1652" dirty="0"/>
          </a:p>
        </p:txBody>
      </p:sp>
      <p:sp>
        <p:nvSpPr>
          <p:cNvPr id="12" name="Shape 8"/>
          <p:cNvSpPr/>
          <p:nvPr/>
        </p:nvSpPr>
        <p:spPr>
          <a:xfrm>
            <a:off x="5005626" y="4476988"/>
            <a:ext cx="734139" cy="26194"/>
          </a:xfrm>
          <a:prstGeom prst="rect">
            <a:avLst/>
          </a:prstGeom>
          <a:solidFill>
            <a:srgbClr val="015F98"/>
          </a:solidFill>
          <a:ln/>
        </p:spPr>
      </p:sp>
      <p:sp>
        <p:nvSpPr>
          <p:cNvPr id="13" name="Shape 9"/>
          <p:cNvSpPr/>
          <p:nvPr/>
        </p:nvSpPr>
        <p:spPr>
          <a:xfrm>
            <a:off x="4533662" y="4254103"/>
            <a:ext cx="471964" cy="471964"/>
          </a:xfrm>
          <a:prstGeom prst="roundRect">
            <a:avLst>
              <a:gd name="adj" fmla="val 80003"/>
            </a:avLst>
          </a:prstGeom>
          <a:solidFill>
            <a:srgbClr val="F3F3FF"/>
          </a:solidFill>
          <a:ln w="26194">
            <a:solidFill>
              <a:srgbClr val="015F98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674394" y="4293394"/>
            <a:ext cx="190500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97"/>
              </a:lnSpc>
              <a:buNone/>
            </a:pPr>
            <a:r>
              <a:rPr lang="en-US" sz="2478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78" dirty="0"/>
          </a:p>
        </p:txBody>
      </p:sp>
      <p:sp>
        <p:nvSpPr>
          <p:cNvPr id="15" name="Text 11"/>
          <p:cNvSpPr/>
          <p:nvPr/>
        </p:nvSpPr>
        <p:spPr>
          <a:xfrm>
            <a:off x="5923359" y="4299942"/>
            <a:ext cx="2446020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1"/>
              </a:lnSpc>
              <a:buNone/>
            </a:pPr>
            <a:r>
              <a:rPr lang="en-US" sz="2065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Secure Data Storage</a:t>
            </a:r>
            <a:endParaRPr lang="en-US" sz="2065" dirty="0"/>
          </a:p>
        </p:txBody>
      </p:sp>
      <p:sp>
        <p:nvSpPr>
          <p:cNvPr id="16" name="Text 12"/>
          <p:cNvSpPr/>
          <p:nvPr/>
        </p:nvSpPr>
        <p:spPr>
          <a:xfrm>
            <a:off x="5923359" y="4753451"/>
            <a:ext cx="7909560" cy="671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3"/>
              </a:lnSpc>
              <a:buNone/>
            </a:pPr>
            <a:r>
              <a:rPr lang="en-US" sz="165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Vehicle registration details are securely stored and replicated across multiple nodes on the blockchain, ensuring high availability and data integrity.</a:t>
            </a:r>
            <a:endParaRPr lang="en-US" sz="1652" dirty="0"/>
          </a:p>
        </p:txBody>
      </p:sp>
      <p:sp>
        <p:nvSpPr>
          <p:cNvPr id="17" name="Shape 13"/>
          <p:cNvSpPr/>
          <p:nvPr/>
        </p:nvSpPr>
        <p:spPr>
          <a:xfrm>
            <a:off x="5005626" y="6364724"/>
            <a:ext cx="734139" cy="26194"/>
          </a:xfrm>
          <a:prstGeom prst="rect">
            <a:avLst/>
          </a:prstGeom>
          <a:solidFill>
            <a:srgbClr val="AD1F96"/>
          </a:solidFill>
          <a:ln/>
        </p:spPr>
      </p:sp>
      <p:sp>
        <p:nvSpPr>
          <p:cNvPr id="18" name="Shape 14"/>
          <p:cNvSpPr/>
          <p:nvPr/>
        </p:nvSpPr>
        <p:spPr>
          <a:xfrm>
            <a:off x="4533662" y="6141839"/>
            <a:ext cx="471964" cy="471964"/>
          </a:xfrm>
          <a:prstGeom prst="roundRect">
            <a:avLst>
              <a:gd name="adj" fmla="val 80003"/>
            </a:avLst>
          </a:prstGeom>
          <a:solidFill>
            <a:srgbClr val="F3F3FF"/>
          </a:solidFill>
          <a:ln w="26194">
            <a:solidFill>
              <a:srgbClr val="AD1F9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674394" y="6181130"/>
            <a:ext cx="190500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97"/>
              </a:lnSpc>
              <a:buNone/>
            </a:pPr>
            <a:r>
              <a:rPr lang="en-US" sz="2478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78" dirty="0"/>
          </a:p>
        </p:txBody>
      </p:sp>
      <p:sp>
        <p:nvSpPr>
          <p:cNvPr id="20" name="Text 16"/>
          <p:cNvSpPr/>
          <p:nvPr/>
        </p:nvSpPr>
        <p:spPr>
          <a:xfrm>
            <a:off x="5923359" y="6187678"/>
            <a:ext cx="3093720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1"/>
              </a:lnSpc>
              <a:buNone/>
            </a:pPr>
            <a:r>
              <a:rPr lang="en-US" sz="2065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Auditable Record Keeping</a:t>
            </a:r>
            <a:endParaRPr lang="en-US" sz="2065" dirty="0"/>
          </a:p>
        </p:txBody>
      </p:sp>
      <p:sp>
        <p:nvSpPr>
          <p:cNvPr id="21" name="Text 17"/>
          <p:cNvSpPr/>
          <p:nvPr/>
        </p:nvSpPr>
        <p:spPr>
          <a:xfrm>
            <a:off x="5923359" y="6641187"/>
            <a:ext cx="7909560" cy="671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3"/>
              </a:lnSpc>
              <a:buNone/>
            </a:pPr>
            <a:r>
              <a:rPr lang="en-US" sz="165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With blockchain, every change made to vehicle records is recorded, creating an auditable trail that can be referenced for compliance and accountability.</a:t>
            </a:r>
            <a:endParaRPr lang="en-US" sz="1652" dirty="0"/>
          </a:p>
        </p:txBody>
      </p:sp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F60E52CF-2054-60D0-C98B-641344EC59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1073</Words>
  <Application>Microsoft Office PowerPoint</Application>
  <PresentationFormat>Custom</PresentationFormat>
  <Paragraphs>126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Eudoxus Sans</vt:lpstr>
      <vt:lpstr>Nunito</vt:lpstr>
      <vt:lpstr>p22-mackinac-pro</vt:lpstr>
      <vt:lpstr>PT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Anshdeep Rawat</cp:lastModifiedBy>
  <cp:revision>2</cp:revision>
  <dcterms:created xsi:type="dcterms:W3CDTF">2023-12-10T08:51:35Z</dcterms:created>
  <dcterms:modified xsi:type="dcterms:W3CDTF">2023-12-10T12:05:22Z</dcterms:modified>
</cp:coreProperties>
</file>